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9" r:id="rId2"/>
    <p:sldId id="258" r:id="rId3"/>
    <p:sldId id="260" r:id="rId4"/>
    <p:sldId id="261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17"/>
    <p:restoredTop sz="94599"/>
  </p:normalViewPr>
  <p:slideViewPr>
    <p:cSldViewPr snapToGrid="0">
      <p:cViewPr varScale="1">
        <p:scale>
          <a:sx n="106" d="100"/>
          <a:sy n="106" d="100"/>
        </p:scale>
        <p:origin x="6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598AB5-3FB9-E443-B5D9-398AC2AC18D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BECCD-BCE8-F443-BAC2-E13445CF6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74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BECCD-BCE8-F443-BAC2-E13445CF61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99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0A1C3-C871-49A6-BCC7-84EF586A2A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6E8F95-B344-EF31-C6AD-1EB3E97C2C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93A00-E465-A0ED-943C-75113116E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3AC1D-EAA6-F034-6418-8564946F5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59C7A-FE1E-E91C-BC84-BB115516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361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A5E5-D358-B916-29F7-C04941A30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0203CA-E342-1A3D-57A3-1CC967811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53502-EA6A-4196-6483-DE7A50339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9D20D-1456-764D-4E87-2C8B00403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3734B-F637-6638-0D80-DF636B106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909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33CBD6-6589-0397-DEFA-4806CC102F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1BE1D9-81BE-A5A6-AE94-2A5DDC2F9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7DC17-B00A-2ED7-CC5C-A0C0639E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F740F-A684-3FD1-EAD3-5ECC61E52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6EDCB-E088-6824-C9DC-FBDF62D3E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14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87494-B3EF-5DB1-43BE-81B8FCABD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1E91E-25F9-200B-CF7C-25A956FAD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46A78-791F-9C45-A3D2-31C2A6430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438CA-A7C5-50F9-7771-E0082B8A8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7A239-2074-9B06-E64F-6A72B011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53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D8ABF-2CA7-B1CF-F001-BE1BF76D1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D88F64-C20D-14DF-47C0-BA3517735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D79FE-9025-65AD-4F71-21FAC7D07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36493-D76B-6316-0FA1-DC768F4CF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80D33-DEEC-FC24-2745-60D49B452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978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88009-DA44-144B-9DC5-A95F32BF2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EB410-21A3-1FF1-E5E9-57CF02235B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47E23E-ACF7-88C0-0357-8E2C969BA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8A1E1-F2B7-B564-FE8E-53B670658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23266-BA73-54B6-E5D9-A4BB126C4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C4CBA7-C942-05E5-724D-3C9504F68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2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A4681-672F-53C6-BCE7-458150096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17F7F-DC4E-55D1-2FDC-35B7DB633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5BE239-EF55-505D-5CAE-5C9E824B0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E1A577-BE79-C6B9-8C7A-8FAB9AEF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1BF70F-EF35-E4B9-1593-BED5FD574C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E220B2-803E-A8AF-6F94-6E9C9787D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CB86BE-3992-E970-AAC4-F0E0D5BF3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1B33B5-DD8F-A16B-F3DA-F40CAE3B9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46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E6CF8-638E-2917-CC88-03DF2159E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58F2D-9A11-4F7A-E7F3-E7D77B52A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83D5E1-A4B6-A44E-D24C-D50917912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0E67D0-9379-62B9-6A51-94FC6616F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03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425A88-9812-4F30-A7AC-8E0A1177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DF479C-93D1-EA7B-425F-BC90EF822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D3E62-D9D1-E1A0-95CA-5FC81B3F4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55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5876E-AE14-80C1-02AC-AF57CD4F3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AD154-0DB8-7DAA-9A9F-A91AC5C1C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87746-E152-9472-176A-AE0FDE514D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0DBA8-E55C-9611-E4D9-F0F65644D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D812EC-A4B9-7C37-81A9-03CE54BC6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49A7F-3B04-5629-0737-9D8E5AD11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48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181A-61AD-15B7-0A7E-32B29FE08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420EC0-F27A-1561-AD52-EA6F797535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9FFD2-DEE3-950E-C9B9-0E32C579DA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3BBEC2-C6F9-3E44-9C5B-470BA8A1E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4CE40-31C1-03DD-AEC5-7A55E3BF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BBD45-36E1-2247-BFCF-C365D935A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57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1D1B9D-A5CB-9637-D2CC-CE645AD8D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E436E-5FAE-1BE3-3FDC-861ECB6AA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C122B-A980-D9C0-54FA-F1F1DE38FA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4B641-DD77-1B47-A7A7-AA829368BB2E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37EBA-3152-1060-51C5-62D4FDB7EC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BA830-5577-DF99-3703-3485F46433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96BC8-28D4-9B4E-BE39-FE84D47ED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538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F41CD-7FEE-9438-7087-B675946A3C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242424"/>
                </a:solidFill>
                <a:effectLst/>
                <a:latin typeface="Calibri Light" panose="020F0302020204030204" pitchFamily="34" charset="0"/>
              </a:rPr>
              <a:t>IEU Programme 3 Away </a:t>
            </a:r>
            <a:r>
              <a:rPr lang="en-GB" dirty="0">
                <a:solidFill>
                  <a:srgbClr val="242424"/>
                </a:solidFill>
                <a:latin typeface="Calibri Light" panose="020F0302020204030204" pitchFamily="34" charset="0"/>
              </a:rPr>
              <a:t>D</a:t>
            </a:r>
            <a:r>
              <a:rPr lang="en-GB" b="0" i="0" u="none" strike="noStrike" dirty="0">
                <a:solidFill>
                  <a:srgbClr val="242424"/>
                </a:solidFill>
                <a:effectLst/>
                <a:latin typeface="Calibri Light" panose="020F0302020204030204" pitchFamily="34" charset="0"/>
              </a:rPr>
              <a:t>ay 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3A25DC-B85E-F254-42FE-86D00895AF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George </a:t>
            </a:r>
            <a:r>
              <a:rPr lang="en-US" dirty="0" err="1"/>
              <a:t>Richenberg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61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A8653-F262-B616-F68A-ED5E8B303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90337"/>
          </a:xfrm>
        </p:spPr>
        <p:txBody>
          <a:bodyPr/>
          <a:lstStyle/>
          <a:p>
            <a:r>
              <a:rPr lang="en-US" dirty="0"/>
              <a:t>Auto-biography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FDBA3B6-4B2B-4968-AE5C-CF0519F37FE6}"/>
              </a:ext>
            </a:extLst>
          </p:cNvPr>
          <p:cNvGrpSpPr/>
          <p:nvPr/>
        </p:nvGrpSpPr>
        <p:grpSpPr>
          <a:xfrm>
            <a:off x="589540" y="869875"/>
            <a:ext cx="11213663" cy="2553682"/>
            <a:chOff x="589540" y="869875"/>
            <a:chExt cx="11213663" cy="2553682"/>
          </a:xfrm>
        </p:grpSpPr>
        <p:pic>
          <p:nvPicPr>
            <p:cNvPr id="1026" name="Picture 2" descr="The University of Edinburgh : Rankings, Fees &amp; Courses Details | Top  Universities">
              <a:extLst>
                <a:ext uri="{FF2B5EF4-FFF2-40B4-BE49-F238E27FC236}">
                  <a16:creationId xmlns:a16="http://schemas.microsoft.com/office/drawing/2014/main" id="{457E675F-0D1D-B6E1-8D54-8008794431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540" y="875699"/>
              <a:ext cx="3327856" cy="18920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Residents worried over plans to house more than 100 new people on 'quiet'  Clifton street - Bristol Live">
              <a:extLst>
                <a:ext uri="{FF2B5EF4-FFF2-40B4-BE49-F238E27FC236}">
                  <a16:creationId xmlns:a16="http://schemas.microsoft.com/office/drawing/2014/main" id="{B6293DFB-AA0D-4D71-C5A5-871105364C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34124" y="869875"/>
              <a:ext cx="3369079" cy="1897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Charterhouse Square - Queen Mary University of London">
              <a:extLst>
                <a:ext uri="{FF2B5EF4-FFF2-40B4-BE49-F238E27FC236}">
                  <a16:creationId xmlns:a16="http://schemas.microsoft.com/office/drawing/2014/main" id="{35F05972-ED53-DBBB-AC99-E06D04FACC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52469" y="875699"/>
              <a:ext cx="2839830" cy="1893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ight Arrow 2">
              <a:extLst>
                <a:ext uri="{FF2B5EF4-FFF2-40B4-BE49-F238E27FC236}">
                  <a16:creationId xmlns:a16="http://schemas.microsoft.com/office/drawing/2014/main" id="{71091D31-B6BF-A010-32FB-71023D994CC6}"/>
                </a:ext>
              </a:extLst>
            </p:cNvPr>
            <p:cNvSpPr/>
            <p:nvPr/>
          </p:nvSpPr>
          <p:spPr>
            <a:xfrm>
              <a:off x="4115729" y="1554135"/>
              <a:ext cx="409074" cy="52938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90167825-561F-05F6-B84D-8C1CB1F7B06A}"/>
                </a:ext>
              </a:extLst>
            </p:cNvPr>
            <p:cNvSpPr/>
            <p:nvPr/>
          </p:nvSpPr>
          <p:spPr>
            <a:xfrm>
              <a:off x="7790632" y="1554136"/>
              <a:ext cx="409074" cy="52938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3C83F99-ADBF-6E96-2B2B-9A97D25EECB8}"/>
                </a:ext>
              </a:extLst>
            </p:cNvPr>
            <p:cNvSpPr txBox="1"/>
            <p:nvPr/>
          </p:nvSpPr>
          <p:spPr>
            <a:xfrm>
              <a:off x="4752469" y="2777226"/>
              <a:ext cx="28398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MSc Genomic Medicine</a:t>
              </a:r>
            </a:p>
            <a:p>
              <a:pPr algn="ctr"/>
              <a:r>
                <a:rPr lang="en-US" dirty="0"/>
                <a:t>2020 - 2021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7086096-4594-606A-019A-1047E0B7B6C7}"/>
                </a:ext>
              </a:extLst>
            </p:cNvPr>
            <p:cNvSpPr txBox="1"/>
            <p:nvPr/>
          </p:nvSpPr>
          <p:spPr>
            <a:xfrm>
              <a:off x="589540" y="2767790"/>
              <a:ext cx="33278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BSc Biomedical Sciences</a:t>
              </a:r>
            </a:p>
            <a:p>
              <a:pPr algn="ctr"/>
              <a:r>
                <a:rPr lang="en-US" dirty="0"/>
                <a:t>2015 - 2019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63A3657-2309-A093-559F-371AC03D850D}"/>
                </a:ext>
              </a:extLst>
            </p:cNvPr>
            <p:cNvSpPr txBox="1"/>
            <p:nvPr/>
          </p:nvSpPr>
          <p:spPr>
            <a:xfrm>
              <a:off x="8431007" y="2767789"/>
              <a:ext cx="33721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ICEP PhD</a:t>
              </a:r>
            </a:p>
            <a:p>
              <a:pPr algn="ctr"/>
              <a:r>
                <a:rPr lang="en-US" dirty="0"/>
                <a:t>2021 - Present</a:t>
              </a:r>
            </a:p>
          </p:txBody>
        </p:sp>
      </p:grpSp>
      <p:pic>
        <p:nvPicPr>
          <p:cNvPr id="9" name="Picture 8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32BC64A3-A892-7AFA-46F1-E914716B1F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361" b="5206"/>
          <a:stretch/>
        </p:blipFill>
        <p:spPr>
          <a:xfrm>
            <a:off x="3804845" y="3457133"/>
            <a:ext cx="4735077" cy="337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95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F9FAF-5043-D9FF-A2E2-129CC59E8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753242"/>
          </a:xfrm>
        </p:spPr>
        <p:txBody>
          <a:bodyPr/>
          <a:lstStyle/>
          <a:p>
            <a:r>
              <a:rPr lang="en-US" dirty="0"/>
              <a:t>My research motivations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197AD6A-A847-DF42-B653-961FAAD2A629}"/>
              </a:ext>
            </a:extLst>
          </p:cNvPr>
          <p:cNvGrpSpPr/>
          <p:nvPr/>
        </p:nvGrpSpPr>
        <p:grpSpPr>
          <a:xfrm>
            <a:off x="355890" y="777307"/>
            <a:ext cx="11480220" cy="2286000"/>
            <a:chOff x="398872" y="1112244"/>
            <a:chExt cx="11480220" cy="2286000"/>
          </a:xfrm>
        </p:grpSpPr>
        <p:pic>
          <p:nvPicPr>
            <p:cNvPr id="3076" name="Picture 4" descr="Soft Skills&quot; vs &quot;Technical&quot; problem solving. Whats the difference? - Altis  - AU">
              <a:extLst>
                <a:ext uri="{FF2B5EF4-FFF2-40B4-BE49-F238E27FC236}">
                  <a16:creationId xmlns:a16="http://schemas.microsoft.com/office/drawing/2014/main" id="{46183F5B-0EBD-F283-2598-37CFBCA832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346"/>
            <a:stretch/>
          </p:blipFill>
          <p:spPr bwMode="auto">
            <a:xfrm>
              <a:off x="398872" y="1234138"/>
              <a:ext cx="3441700" cy="20266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How to Execute Stellar Projects With Cross-Team Collaboration - Focus">
              <a:extLst>
                <a:ext uri="{FF2B5EF4-FFF2-40B4-BE49-F238E27FC236}">
                  <a16:creationId xmlns:a16="http://schemas.microsoft.com/office/drawing/2014/main" id="{B7A2DBD6-0373-16C2-2F1F-B9A67D166E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81" r="10471"/>
            <a:stretch/>
          </p:blipFill>
          <p:spPr bwMode="auto">
            <a:xfrm>
              <a:off x="4694317" y="1112244"/>
              <a:ext cx="3345410" cy="228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Cross 7">
              <a:extLst>
                <a:ext uri="{FF2B5EF4-FFF2-40B4-BE49-F238E27FC236}">
                  <a16:creationId xmlns:a16="http://schemas.microsoft.com/office/drawing/2014/main" id="{5B3F8190-1270-8291-566F-E5C81D3D7C4F}"/>
                </a:ext>
              </a:extLst>
            </p:cNvPr>
            <p:cNvSpPr/>
            <p:nvPr/>
          </p:nvSpPr>
          <p:spPr>
            <a:xfrm>
              <a:off x="3917943" y="1930997"/>
              <a:ext cx="621632" cy="648494"/>
            </a:xfrm>
            <a:prstGeom prst="plus">
              <a:avLst>
                <a:gd name="adj" fmla="val 36613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Equals 8">
              <a:extLst>
                <a:ext uri="{FF2B5EF4-FFF2-40B4-BE49-F238E27FC236}">
                  <a16:creationId xmlns:a16="http://schemas.microsoft.com/office/drawing/2014/main" id="{0967D88B-495C-3637-F2F1-07093A88D124}"/>
                </a:ext>
              </a:extLst>
            </p:cNvPr>
            <p:cNvSpPr/>
            <p:nvPr/>
          </p:nvSpPr>
          <p:spPr>
            <a:xfrm>
              <a:off x="8037097" y="1968718"/>
              <a:ext cx="856243" cy="637673"/>
            </a:xfrm>
            <a:prstGeom prst="mathEqual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1337513-C737-8330-CA96-FC775F2252D6}"/>
                </a:ext>
              </a:extLst>
            </p:cNvPr>
            <p:cNvSpPr txBox="1"/>
            <p:nvPr/>
          </p:nvSpPr>
          <p:spPr>
            <a:xfrm>
              <a:off x="8893340" y="1647295"/>
              <a:ext cx="29857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/>
                <a:t>My enjoyment for research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ABDFB1C-F854-BBC5-13B9-0342A3F798D7}"/>
              </a:ext>
            </a:extLst>
          </p:cNvPr>
          <p:cNvGrpSpPr/>
          <p:nvPr/>
        </p:nvGrpSpPr>
        <p:grpSpPr>
          <a:xfrm>
            <a:off x="2318094" y="3098120"/>
            <a:ext cx="7627502" cy="3709675"/>
            <a:chOff x="2156726" y="3151910"/>
            <a:chExt cx="7627502" cy="370967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DFD8D783-D50C-EA42-1A40-CB8B9E8FD232}"/>
                </a:ext>
              </a:extLst>
            </p:cNvPr>
            <p:cNvSpPr/>
            <p:nvPr/>
          </p:nvSpPr>
          <p:spPr>
            <a:xfrm>
              <a:off x="2156726" y="3151910"/>
              <a:ext cx="1907086" cy="129412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Nutrition</a:t>
              </a: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C1B8015-A12D-A563-B72B-F35C4E681710}"/>
                </a:ext>
              </a:extLst>
            </p:cNvPr>
            <p:cNvSpPr/>
            <p:nvPr/>
          </p:nvSpPr>
          <p:spPr>
            <a:xfrm>
              <a:off x="7877141" y="3151912"/>
              <a:ext cx="1907087" cy="129411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Immune system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75E4413-57B8-6675-0A1F-C3E076170208}"/>
                </a:ext>
              </a:extLst>
            </p:cNvPr>
            <p:cNvSpPr/>
            <p:nvPr/>
          </p:nvSpPr>
          <p:spPr>
            <a:xfrm>
              <a:off x="5017355" y="3151912"/>
              <a:ext cx="1907087" cy="129411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Gut microbiome</a:t>
              </a:r>
            </a:p>
          </p:txBody>
        </p: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3C9A2DF7-21CF-DAC4-CC79-162325C4AE7A}"/>
                </a:ext>
              </a:extLst>
            </p:cNvPr>
            <p:cNvSpPr/>
            <p:nvPr/>
          </p:nvSpPr>
          <p:spPr>
            <a:xfrm rot="2441488">
              <a:off x="3675851" y="4753030"/>
              <a:ext cx="1651671" cy="2865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E4CF02EA-4A86-FFBD-8E40-648EE1A995C0}"/>
                </a:ext>
              </a:extLst>
            </p:cNvPr>
            <p:cNvSpPr/>
            <p:nvPr/>
          </p:nvSpPr>
          <p:spPr>
            <a:xfrm rot="5400000">
              <a:off x="5716484" y="4643534"/>
              <a:ext cx="508828" cy="322730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932C929-880C-9287-FB4B-527810FE789B}"/>
                </a:ext>
              </a:extLst>
            </p:cNvPr>
            <p:cNvSpPr/>
            <p:nvPr/>
          </p:nvSpPr>
          <p:spPr>
            <a:xfrm>
              <a:off x="5055366" y="5113233"/>
              <a:ext cx="1907087" cy="174835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Cancer risk</a:t>
              </a:r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9296DB47-3430-92B5-00D2-E28E6AA2B457}"/>
                </a:ext>
              </a:extLst>
            </p:cNvPr>
            <p:cNvSpPr/>
            <p:nvPr/>
          </p:nvSpPr>
          <p:spPr>
            <a:xfrm rot="8148363">
              <a:off x="6635003" y="4721691"/>
              <a:ext cx="1651671" cy="28652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22023F-18AF-D2E7-0764-B9C6A7745936}"/>
              </a:ext>
            </a:extLst>
          </p:cNvPr>
          <p:cNvGrpSpPr/>
          <p:nvPr/>
        </p:nvGrpSpPr>
        <p:grpSpPr>
          <a:xfrm>
            <a:off x="4326280" y="3519833"/>
            <a:ext cx="3611128" cy="419550"/>
            <a:chOff x="4164912" y="3573623"/>
            <a:chExt cx="3611128" cy="419550"/>
          </a:xfrm>
        </p:grpSpPr>
        <p:sp>
          <p:nvSpPr>
            <p:cNvPr id="15" name="Left-right Arrow 14">
              <a:extLst>
                <a:ext uri="{FF2B5EF4-FFF2-40B4-BE49-F238E27FC236}">
                  <a16:creationId xmlns:a16="http://schemas.microsoft.com/office/drawing/2014/main" id="{49143344-B35B-FA54-D5A5-2871C5975EDC}"/>
                </a:ext>
              </a:extLst>
            </p:cNvPr>
            <p:cNvSpPr/>
            <p:nvPr/>
          </p:nvSpPr>
          <p:spPr>
            <a:xfrm>
              <a:off x="7025542" y="3573623"/>
              <a:ext cx="750498" cy="419549"/>
            </a:xfrm>
            <a:prstGeom prst="left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Left-right Arrow 15">
              <a:extLst>
                <a:ext uri="{FF2B5EF4-FFF2-40B4-BE49-F238E27FC236}">
                  <a16:creationId xmlns:a16="http://schemas.microsoft.com/office/drawing/2014/main" id="{37063202-AA8F-F154-B25F-421A326C6C5A}"/>
                </a:ext>
              </a:extLst>
            </p:cNvPr>
            <p:cNvSpPr/>
            <p:nvPr/>
          </p:nvSpPr>
          <p:spPr>
            <a:xfrm>
              <a:off x="4164912" y="3573624"/>
              <a:ext cx="750498" cy="419549"/>
            </a:xfrm>
            <a:prstGeom prst="left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392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35FCC-B014-DB2C-AF43-CD10281AF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697832"/>
          </a:xfrm>
        </p:spPr>
        <p:txBody>
          <a:bodyPr/>
          <a:lstStyle/>
          <a:p>
            <a:r>
              <a:rPr lang="en-US" dirty="0"/>
              <a:t>My next (and current) big challenge</a:t>
            </a:r>
          </a:p>
        </p:txBody>
      </p:sp>
      <p:pic>
        <p:nvPicPr>
          <p:cNvPr id="2052" name="Picture 4" descr="Statistics in Medicine - Wiley Online Library">
            <a:extLst>
              <a:ext uri="{FF2B5EF4-FFF2-40B4-BE49-F238E27FC236}">
                <a16:creationId xmlns:a16="http://schemas.microsoft.com/office/drawing/2014/main" id="{8D55864E-3501-0A80-788E-C39CD85D19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5" b="38566"/>
          <a:stretch/>
        </p:blipFill>
        <p:spPr bwMode="auto">
          <a:xfrm>
            <a:off x="6264164" y="1538343"/>
            <a:ext cx="5810610" cy="4385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text, screenshot, poster, cartoon&#10;&#10;Description automatically generated">
            <a:extLst>
              <a:ext uri="{FF2B5EF4-FFF2-40B4-BE49-F238E27FC236}">
                <a16:creationId xmlns:a16="http://schemas.microsoft.com/office/drawing/2014/main" id="{A206D388-2FCF-27EB-EACD-6D37C1FB6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69" y="1086520"/>
            <a:ext cx="5336169" cy="568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709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8FDB5-1E69-43A5-0201-8DF996F83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A haiku of my research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B44741-C96F-D280-AD23-4962FAD2B63B}"/>
              </a:ext>
            </a:extLst>
          </p:cNvPr>
          <p:cNvSpPr txBox="1"/>
          <p:nvPr/>
        </p:nvSpPr>
        <p:spPr>
          <a:xfrm>
            <a:off x="3243072" y="2551837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Rising BMI,</a:t>
            </a:r>
          </a:p>
          <a:p>
            <a:r>
              <a:rPr lang="en-US" sz="3600" dirty="0"/>
              <a:t>Endometrial cancer's cause,</a:t>
            </a:r>
          </a:p>
          <a:p>
            <a:r>
              <a:rPr lang="en-US" sz="3600" dirty="0"/>
              <a:t>Hidden pathways found</a:t>
            </a:r>
          </a:p>
        </p:txBody>
      </p:sp>
    </p:spTree>
    <p:extLst>
      <p:ext uri="{BB962C8B-B14F-4D97-AF65-F5344CB8AC3E}">
        <p14:creationId xmlns:p14="http://schemas.microsoft.com/office/powerpoint/2010/main" val="409584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63</Words>
  <Application>Microsoft Macintosh PowerPoint</Application>
  <PresentationFormat>Widescreen</PresentationFormat>
  <Paragraphs>21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IEU Programme 3 Away Day </vt:lpstr>
      <vt:lpstr>Auto-biography</vt:lpstr>
      <vt:lpstr>My research motivations</vt:lpstr>
      <vt:lpstr>My next (and current) big challenge</vt:lpstr>
      <vt:lpstr>A haiku of my research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Richenberg</dc:creator>
  <cp:lastModifiedBy>George Richenberg</cp:lastModifiedBy>
  <cp:revision>54</cp:revision>
  <dcterms:created xsi:type="dcterms:W3CDTF">2023-06-05T08:52:13Z</dcterms:created>
  <dcterms:modified xsi:type="dcterms:W3CDTF">2023-06-13T17:15:25Z</dcterms:modified>
</cp:coreProperties>
</file>

<file path=docProps/thumbnail.jpeg>
</file>